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93" r:id="rId3"/>
    <p:sldId id="401" r:id="rId4"/>
    <p:sldId id="398" r:id="rId5"/>
    <p:sldId id="394" r:id="rId6"/>
    <p:sldId id="370" r:id="rId7"/>
    <p:sldId id="373" r:id="rId8"/>
    <p:sldId id="376" r:id="rId9"/>
    <p:sldId id="349" r:id="rId10"/>
    <p:sldId id="378" r:id="rId11"/>
    <p:sldId id="350" r:id="rId12"/>
    <p:sldId id="396" r:id="rId13"/>
    <p:sldId id="404" r:id="rId14"/>
    <p:sldId id="402" r:id="rId15"/>
    <p:sldId id="403" r:id="rId16"/>
    <p:sldId id="367" r:id="rId17"/>
    <p:sldId id="395" r:id="rId18"/>
    <p:sldId id="380" r:id="rId19"/>
    <p:sldId id="384" r:id="rId20"/>
    <p:sldId id="385" r:id="rId21"/>
    <p:sldId id="386" r:id="rId22"/>
    <p:sldId id="383" r:id="rId23"/>
    <p:sldId id="387" r:id="rId24"/>
    <p:sldId id="389" r:id="rId25"/>
    <p:sldId id="400" r:id="rId26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507267C-F603-4449-8391-B952A1F9283E}">
          <p14:sldIdLst>
            <p14:sldId id="256"/>
            <p14:sldId id="393"/>
            <p14:sldId id="401"/>
            <p14:sldId id="398"/>
            <p14:sldId id="394"/>
            <p14:sldId id="370"/>
            <p14:sldId id="373"/>
            <p14:sldId id="376"/>
            <p14:sldId id="349"/>
            <p14:sldId id="378"/>
            <p14:sldId id="350"/>
            <p14:sldId id="396"/>
          </p14:sldIdLst>
        </p14:section>
        <p14:section name="Backup FD" id="{D1D1A3C7-5B33-45FD-85F4-BA31C0B90B1F}">
          <p14:sldIdLst>
            <p14:sldId id="404"/>
            <p14:sldId id="402"/>
            <p14:sldId id="403"/>
          </p14:sldIdLst>
        </p14:section>
        <p14:section name="long" id="{F0D53CEB-B914-44FF-9677-315D391CE9D0}">
          <p14:sldIdLst>
            <p14:sldId id="367"/>
            <p14:sldId id="395"/>
          </p14:sldIdLst>
        </p14:section>
        <p14:section name="backup" id="{5AA3DDA9-F706-4240-BB44-62656355CBE7}">
          <p14:sldIdLst>
            <p14:sldId id="380"/>
            <p14:sldId id="384"/>
            <p14:sldId id="385"/>
            <p14:sldId id="386"/>
            <p14:sldId id="383"/>
            <p14:sldId id="387"/>
            <p14:sldId id="38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Jiujia" initials="ZJ" lastIdx="24" clrIdx="0">
    <p:extLst>
      <p:ext uri="{19B8F6BF-5375-455C-9EA6-DF929625EA0E}">
        <p15:presenceInfo xmlns:p15="http://schemas.microsoft.com/office/powerpoint/2012/main" userId="Zhang, Jiujia" providerId="None"/>
      </p:ext>
    </p:extLst>
  </p:cmAuthor>
  <p:cmAuthor id="2" name="Hameed, Tara A" initials="HTA" lastIdx="41" clrIdx="1">
    <p:extLst>
      <p:ext uri="{19B8F6BF-5375-455C-9EA6-DF929625EA0E}">
        <p15:presenceInfo xmlns:p15="http://schemas.microsoft.com/office/powerpoint/2012/main" userId="S::tah17@ic.ac.uk::22be18f0-2f66-4609-a342-83eaf1c284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0B9"/>
    <a:srgbClr val="D5D5D5"/>
    <a:srgbClr val="0085CA"/>
    <a:srgbClr val="C7DCE9"/>
    <a:srgbClr val="CBD9EC"/>
    <a:srgbClr val="FFFFFF"/>
    <a:srgbClr val="FF9900"/>
    <a:srgbClr val="206B45"/>
    <a:srgbClr val="65B48D"/>
    <a:srgbClr val="020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9" autoAdjust="0"/>
    <p:restoredTop sz="93607" autoAdjust="0"/>
  </p:normalViewPr>
  <p:slideViewPr>
    <p:cSldViewPr snapToGrid="0" snapToObjects="1">
      <p:cViewPr varScale="1">
        <p:scale>
          <a:sx n="59" d="100"/>
          <a:sy n="59" d="100"/>
        </p:scale>
        <p:origin x="1288" y="36"/>
      </p:cViewPr>
      <p:guideLst>
        <p:guide orient="horz" pos="2160"/>
        <p:guide pos="3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3" d="100"/>
          <a:sy n="43" d="100"/>
        </p:scale>
        <p:origin x="2776" y="2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5T10:37:41.845" idx="24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73170C4-C291-4D72-8938-27D48C337E71}" type="datetime3">
              <a:rPr lang="en-GB" smtClean="0">
                <a:solidFill>
                  <a:srgbClr val="003E74"/>
                </a:solidFill>
              </a:rPr>
              <a:t>25 November, 2020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solidFill>
                  <a:srgbClr val="003E74"/>
                </a:solidFill>
              </a:defRPr>
            </a:lvl1pPr>
          </a:lstStyle>
          <a:p>
            <a:fld id="{2BA8F2DB-D2B0-4822-87A6-D3FEAC8862A4}" type="datetime3">
              <a:rPr lang="en-GB" smtClean="0"/>
              <a:t>25 November, 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0122A76-892F-4B70-861B-0BD120F8BD25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7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06167C2-BE07-4EDE-84EA-E3EA453399AB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16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05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2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71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0FF3127-E837-4148-98A2-071C9DAEEC68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45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5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3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89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53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2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43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01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47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55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6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9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73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8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32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8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0FF3127-E837-4148-98A2-071C9DAEEC68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25 November,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6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4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2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91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4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3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2" y="1546227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5420145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487910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20145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487910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20145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487910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3775272"/>
            <a:ext cx="8229600" cy="604513"/>
          </a:xfrm>
        </p:spPr>
        <p:txBody>
          <a:bodyPr/>
          <a:lstStyle/>
          <a:p>
            <a:r>
              <a:rPr lang="en-US" dirty="0"/>
              <a:t>for Invasive </a:t>
            </a:r>
            <a:r>
              <a:rPr lang="en-US" dirty="0" err="1"/>
              <a:t>Aspergillosis</a:t>
            </a:r>
            <a:r>
              <a:rPr lang="en-US" dirty="0"/>
              <a:t> </a:t>
            </a:r>
            <a:r>
              <a:rPr lang="en-US" i="1" dirty="0"/>
              <a:t>in </a:t>
            </a:r>
            <a:r>
              <a:rPr lang="en-US" i="1" dirty="0" err="1"/>
              <a:t>silico</a:t>
            </a:r>
            <a:r>
              <a:rPr lang="en-US" i="1" dirty="0"/>
              <a:t> </a:t>
            </a:r>
            <a:r>
              <a:rPr lang="en-US" dirty="0"/>
              <a:t>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465" y="2286000"/>
            <a:ext cx="6306855" cy="1143000"/>
          </a:xfrm>
        </p:spPr>
        <p:txBody>
          <a:bodyPr/>
          <a:lstStyle/>
          <a:p>
            <a:r>
              <a:rPr lang="en-US" dirty="0"/>
              <a:t>Parameter Estimation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9698" y="4812979"/>
            <a:ext cx="2452876" cy="846562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Name: Jiujia Zhang</a:t>
            </a:r>
          </a:p>
          <a:p>
            <a:r>
              <a:rPr lang="en-US" sz="1800" dirty="0">
                <a:solidFill>
                  <a:schemeClr val="tx1"/>
                </a:solidFill>
              </a:rPr>
              <a:t>CID:    01203777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351292" y="402462"/>
            <a:ext cx="1560321" cy="3199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25 June 2020</a:t>
            </a:r>
          </a:p>
        </p:txBody>
      </p:sp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Parameter </a:t>
            </a:r>
            <a:r>
              <a:rPr lang="en-US" dirty="0" err="1"/>
              <a:t>Identifiability</a:t>
            </a:r>
            <a:r>
              <a:rPr lang="en-US" dirty="0"/>
              <a:t>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7/9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3" y="2639089"/>
            <a:ext cx="6270766" cy="3199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434" y="1896571"/>
            <a:ext cx="507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Parameters resultant in considerably </a:t>
            </a:r>
            <a:r>
              <a:rPr lang="en-GB" b="1" dirty="0"/>
              <a:t>similar</a:t>
            </a:r>
            <a:r>
              <a:rPr lang="en-GB" dirty="0"/>
              <a:t> model simulation trajectories: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31475" y="3361428"/>
            <a:ext cx="2261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3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67948" y="469902"/>
            <a:ext cx="2718852" cy="312291"/>
          </a:xfrm>
        </p:spPr>
        <p:txBody>
          <a:bodyPr/>
          <a:lstStyle/>
          <a:p>
            <a:r>
              <a:rPr lang="en-US" dirty="0"/>
              <a:t>Conclusion and Future Direction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D9E8FF-A1AF-F84F-A39A-A40A55370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396" y="2350694"/>
            <a:ext cx="4595974" cy="527595"/>
          </a:xfrm>
        </p:spPr>
        <p:txBody>
          <a:bodyPr/>
          <a:lstStyle/>
          <a:p>
            <a:pPr>
              <a:buClrTx/>
            </a:pPr>
            <a:r>
              <a:rPr lang="en-US" dirty="0"/>
              <a:t>Parameters cannot be retrieved</a:t>
            </a:r>
          </a:p>
          <a:p>
            <a:pPr marL="0" indent="0">
              <a:buClrTx/>
              <a:buNone/>
            </a:pPr>
            <a:endParaRPr lang="en-US" dirty="0"/>
          </a:p>
          <a:p>
            <a:pPr marL="0" indent="0">
              <a:buClrTx/>
              <a:buNone/>
            </a:pPr>
            <a:endParaRPr lang="en-US" dirty="0"/>
          </a:p>
          <a:p>
            <a:pPr marL="0" indent="0">
              <a:buClrTx/>
              <a:buNone/>
            </a:pPr>
            <a:endParaRPr lang="en-US" dirty="0"/>
          </a:p>
          <a:p>
            <a:pPr marL="400050" lvl="1" indent="0">
              <a:buClrTx/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8/9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t="1475" r="37122" b="43997"/>
          <a:stretch/>
        </p:blipFill>
        <p:spPr>
          <a:xfrm>
            <a:off x="5826459" y="1763841"/>
            <a:ext cx="2537596" cy="11737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72" r="34302"/>
          <a:stretch/>
        </p:blipFill>
        <p:spPr>
          <a:xfrm>
            <a:off x="5709236" y="2937548"/>
            <a:ext cx="2772042" cy="3514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11" b="53716"/>
          <a:stretch/>
        </p:blipFill>
        <p:spPr>
          <a:xfrm>
            <a:off x="5124431" y="3468964"/>
            <a:ext cx="2591702" cy="11816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2" r="48211" b="-4600"/>
          <a:stretch/>
        </p:blipFill>
        <p:spPr>
          <a:xfrm>
            <a:off x="5124431" y="4574832"/>
            <a:ext cx="2591702" cy="10009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8" r="10045" b="53716"/>
          <a:stretch/>
        </p:blipFill>
        <p:spPr>
          <a:xfrm>
            <a:off x="7774945" y="3468964"/>
            <a:ext cx="697974" cy="11816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8" t="71716" r="3558" b="97"/>
          <a:stretch/>
        </p:blipFill>
        <p:spPr>
          <a:xfrm>
            <a:off x="7742643" y="4726331"/>
            <a:ext cx="1109182" cy="71961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73529" y="1750173"/>
            <a:ext cx="8191565" cy="153883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612306" y="3531874"/>
            <a:ext cx="8191565" cy="191407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D9E8FF-A1AF-F84F-A39A-A40A553708F5}"/>
              </a:ext>
            </a:extLst>
          </p:cNvPr>
          <p:cNvSpPr txBox="1">
            <a:spLocks/>
          </p:cNvSpPr>
          <p:nvPr/>
        </p:nvSpPr>
        <p:spPr>
          <a:xfrm>
            <a:off x="843396" y="3899393"/>
            <a:ext cx="4595974" cy="13508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Existence of non-identifiable parameters</a:t>
            </a:r>
          </a:p>
          <a:p>
            <a:pPr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Attributed to </a:t>
            </a:r>
            <a:r>
              <a:rPr lang="en-US" b="1" dirty="0"/>
              <a:t>model structure </a:t>
            </a:r>
            <a:r>
              <a:rPr lang="en-US" dirty="0"/>
              <a:t>or </a:t>
            </a:r>
            <a:r>
              <a:rPr lang="en-US" b="1" dirty="0"/>
              <a:t>data sparsity</a:t>
            </a:r>
          </a:p>
          <a:p>
            <a:pPr marL="0" indent="0">
              <a:buClrTx/>
              <a:buFont typeface="Arial"/>
              <a:buNone/>
            </a:pPr>
            <a:endParaRPr lang="en-US" dirty="0"/>
          </a:p>
          <a:p>
            <a:pPr marL="0" indent="0">
              <a:buClrTx/>
              <a:buFont typeface="Arial"/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CD9E8FF-A1AF-F84F-A39A-A40A553708F5}"/>
              </a:ext>
            </a:extLst>
          </p:cNvPr>
          <p:cNvSpPr txBox="1">
            <a:spLocks/>
          </p:cNvSpPr>
          <p:nvPr/>
        </p:nvSpPr>
        <p:spPr>
          <a:xfrm>
            <a:off x="1" y="5782457"/>
            <a:ext cx="9144000" cy="468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dirty="0"/>
              <a:t>Parameter estimation for the testing model is </a:t>
            </a:r>
            <a:r>
              <a:rPr lang="en-US" b="1" dirty="0"/>
              <a:t>unlikely to be </a:t>
            </a:r>
            <a:r>
              <a:rPr lang="en-US" b="1" dirty="0" smtClean="0"/>
              <a:t>achieved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Direction:                                                                </a:t>
            </a:r>
            <a:r>
              <a:rPr lang="en-US" u="sng" dirty="0" smtClean="0"/>
              <a:t>    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78768" y="469902"/>
            <a:ext cx="2708031" cy="266109"/>
          </a:xfrm>
        </p:spPr>
        <p:txBody>
          <a:bodyPr/>
          <a:lstStyle/>
          <a:p>
            <a:r>
              <a:rPr lang="en-US"/>
              <a:t>Conclusion and Future Direction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9/9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090301-8C57-0849-B0AD-A238D6A08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2" y="5377653"/>
            <a:ext cx="976086" cy="9728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1D5FB01-4C4B-DF4E-A8E0-ECB859230B78}"/>
              </a:ext>
            </a:extLst>
          </p:cNvPr>
          <p:cNvGrpSpPr/>
          <p:nvPr/>
        </p:nvGrpSpPr>
        <p:grpSpPr>
          <a:xfrm>
            <a:off x="162525" y="3261469"/>
            <a:ext cx="2249334" cy="2459180"/>
            <a:chOff x="2915490" y="1810003"/>
            <a:chExt cx="2249334" cy="2459180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FF708CF-8202-724B-A282-757DE713D35D}"/>
                </a:ext>
              </a:extLst>
            </p:cNvPr>
            <p:cNvSpPr/>
            <p:nvPr/>
          </p:nvSpPr>
          <p:spPr>
            <a:xfrm>
              <a:off x="2915490" y="1810003"/>
              <a:ext cx="2249334" cy="2459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082A01F-D07F-1045-A7CF-CA86981C4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9" r="22448"/>
            <a:stretch/>
          </p:blipFill>
          <p:spPr>
            <a:xfrm>
              <a:off x="3058124" y="2654245"/>
              <a:ext cx="1964066" cy="145937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C5B9A-4AF6-D147-8DA3-6566ADB23C9F}"/>
                </a:ext>
              </a:extLst>
            </p:cNvPr>
            <p:cNvSpPr txBox="1"/>
            <p:nvPr/>
          </p:nvSpPr>
          <p:spPr>
            <a:xfrm>
              <a:off x="3191207" y="1929319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/>
                <a:t>Experimental </a:t>
              </a:r>
            </a:p>
            <a:p>
              <a:pPr algn="ctr"/>
              <a:r>
                <a:rPr lang="en-GB" b="1" dirty="0"/>
                <a:t>Data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7454C7A-8DA2-F540-97D5-B0BCB640B3C7}"/>
              </a:ext>
            </a:extLst>
          </p:cNvPr>
          <p:cNvSpPr txBox="1"/>
          <p:nvPr/>
        </p:nvSpPr>
        <p:spPr>
          <a:xfrm>
            <a:off x="4672841" y="4729747"/>
            <a:ext cx="1720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Parameter Estimation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E4F4D4-7CEC-BE44-A0E6-F4A3CEE27CCC}"/>
              </a:ext>
            </a:extLst>
          </p:cNvPr>
          <p:cNvGrpSpPr/>
          <p:nvPr/>
        </p:nvGrpSpPr>
        <p:grpSpPr>
          <a:xfrm>
            <a:off x="6724935" y="3408135"/>
            <a:ext cx="2249334" cy="2459180"/>
            <a:chOff x="6512219" y="3021578"/>
            <a:chExt cx="2249334" cy="245918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B232282F-BF1A-F343-B1C0-6385DAA3F2F4}"/>
                </a:ext>
              </a:extLst>
            </p:cNvPr>
            <p:cNvSpPr/>
            <p:nvPr/>
          </p:nvSpPr>
          <p:spPr>
            <a:xfrm>
              <a:off x="6512219" y="3021578"/>
              <a:ext cx="2249334" cy="2459180"/>
            </a:xfrm>
            <a:prstGeom prst="roundRect">
              <a:avLst/>
            </a:prstGeom>
            <a:solidFill>
              <a:srgbClr val="C7DCE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5C57B57-5396-CB4D-9E20-144F649BB815}"/>
                </a:ext>
              </a:extLst>
            </p:cNvPr>
            <p:cNvSpPr txBox="1"/>
            <p:nvPr/>
          </p:nvSpPr>
          <p:spPr>
            <a:xfrm>
              <a:off x="6864880" y="3151621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Fitted Model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80D4150-1ACF-2F4B-A39E-876958901CA5}"/>
                </a:ext>
              </a:extLst>
            </p:cNvPr>
            <p:cNvGrpSpPr/>
            <p:nvPr/>
          </p:nvGrpSpPr>
          <p:grpSpPr>
            <a:xfrm>
              <a:off x="6662969" y="3864856"/>
              <a:ext cx="1947835" cy="1459371"/>
              <a:chOff x="6676217" y="3864856"/>
              <a:chExt cx="1947835" cy="1459371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0B77617-100A-794E-9591-AE54C666E9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48" r="21301"/>
              <a:stretch/>
            </p:blipFill>
            <p:spPr>
              <a:xfrm>
                <a:off x="6676217" y="3864856"/>
                <a:ext cx="1947835" cy="145937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C9A8314-A0A5-0842-B7A5-76F9DAB74C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08" t="21196" r="-1" b="11035"/>
              <a:stretch/>
            </p:blipFill>
            <p:spPr>
              <a:xfrm>
                <a:off x="7433517" y="4362514"/>
                <a:ext cx="1138741" cy="433144"/>
              </a:xfrm>
              <a:prstGeom prst="rect">
                <a:avLst/>
              </a:prstGeom>
            </p:spPr>
          </p:pic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3CA6EA1-CD12-4C44-AEB0-2F0B967084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8" t="19518" r="5233" b="31383"/>
          <a:stretch/>
        </p:blipFill>
        <p:spPr>
          <a:xfrm>
            <a:off x="6028795" y="3984503"/>
            <a:ext cx="310400" cy="500086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905D40-594C-A543-98D9-4D41AFB086C6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171631" y="4637725"/>
            <a:ext cx="2553304" cy="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0D7464D-EA1B-504A-B451-24EDA01F4433}"/>
              </a:ext>
            </a:extLst>
          </p:cNvPr>
          <p:cNvSpPr/>
          <p:nvPr/>
        </p:nvSpPr>
        <p:spPr>
          <a:xfrm rot="5400000">
            <a:off x="4522358" y="326259"/>
            <a:ext cx="1515854" cy="2673882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7E86EBE-4833-A04C-B04E-03B453978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88" y="1562052"/>
            <a:ext cx="2014592" cy="66923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BFE2998-B378-CF4F-BAF2-DFFEAEABD6E9}"/>
              </a:ext>
            </a:extLst>
          </p:cNvPr>
          <p:cNvSpPr txBox="1"/>
          <p:nvPr/>
        </p:nvSpPr>
        <p:spPr>
          <a:xfrm>
            <a:off x="4424922" y="915719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Mathematical </a:t>
            </a:r>
          </a:p>
          <a:p>
            <a:pPr algn="ctr"/>
            <a:r>
              <a:rPr lang="en-GB" b="1" dirty="0"/>
              <a:t>Model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2699934" y="3907510"/>
            <a:ext cx="1471697" cy="1799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Data Sparsity</a:t>
            </a:r>
            <a:endParaRPr lang="en-GB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4047164" y="2700209"/>
            <a:ext cx="2521363" cy="114349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Model </a:t>
            </a:r>
            <a:r>
              <a:rPr lang="en-GB" b="1" dirty="0" err="1" smtClean="0"/>
              <a:t>Identifiability</a:t>
            </a:r>
            <a:endParaRPr lang="en-GB" b="1" dirty="0"/>
          </a:p>
        </p:txBody>
      </p:sp>
      <p:cxnSp>
        <p:nvCxnSpPr>
          <p:cNvPr id="10" name="Straight Connector 9"/>
          <p:cNvCxnSpPr>
            <a:stCxn id="56" idx="0"/>
          </p:cNvCxnSpPr>
          <p:nvPr/>
        </p:nvCxnSpPr>
        <p:spPr>
          <a:xfrm flipH="1" flipV="1">
            <a:off x="3435763" y="2981269"/>
            <a:ext cx="20" cy="92624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1336431" y="2981269"/>
            <a:ext cx="209933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321100" y="2981269"/>
            <a:ext cx="0" cy="320921"/>
          </a:xfrm>
          <a:prstGeom prst="line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568527" y="3302189"/>
            <a:ext cx="422034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985124" y="1717449"/>
            <a:ext cx="20" cy="158474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617226" y="1700970"/>
            <a:ext cx="367918" cy="1"/>
          </a:xfrm>
          <a:prstGeom prst="line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407960" y="4800048"/>
            <a:ext cx="291974" cy="0"/>
          </a:xfrm>
          <a:prstGeom prst="line">
            <a:avLst/>
          </a:prstGeom>
          <a:ln>
            <a:prstDash val="solid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7" idx="0"/>
          </p:cNvCxnSpPr>
          <p:nvPr/>
        </p:nvCxnSpPr>
        <p:spPr>
          <a:xfrm flipV="1">
            <a:off x="5307846" y="2421127"/>
            <a:ext cx="0" cy="279082"/>
          </a:xfrm>
          <a:prstGeom prst="line">
            <a:avLst/>
          </a:prstGeom>
          <a:ln>
            <a:prstDash val="solid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1905D40-594C-A543-98D9-4D41AFB086C6}"/>
              </a:ext>
            </a:extLst>
          </p:cNvPr>
          <p:cNvCxnSpPr>
            <a:cxnSpLocks/>
          </p:cNvCxnSpPr>
          <p:nvPr/>
        </p:nvCxnSpPr>
        <p:spPr>
          <a:xfrm>
            <a:off x="5295073" y="3843699"/>
            <a:ext cx="0" cy="794026"/>
          </a:xfrm>
          <a:prstGeom prst="straightConnector1">
            <a:avLst/>
          </a:prstGeom>
          <a:ln w="57150">
            <a:solidFill>
              <a:srgbClr val="0085CA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87192" y="2610321"/>
            <a:ext cx="245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Experiment Design</a:t>
            </a:r>
            <a:endParaRPr lang="en-GB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994528" y="2120248"/>
            <a:ext cx="160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Parameter Reduction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320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Genetic Algorithm: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31432" y="469903"/>
            <a:ext cx="1355367" cy="211840"/>
          </a:xfrm>
        </p:spPr>
        <p:txBody>
          <a:bodyPr/>
          <a:lstStyle/>
          <a:p>
            <a:r>
              <a:rPr lang="en-US" dirty="0" smtClean="0"/>
              <a:t>Supplementary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0567" t="20566" r="37737" b="37687"/>
          <a:stretch/>
        </p:blipFill>
        <p:spPr>
          <a:xfrm>
            <a:off x="3118769" y="1571748"/>
            <a:ext cx="4090414" cy="442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232282F-BF1A-F343-B1C0-6385DAA3F2F4}"/>
              </a:ext>
            </a:extLst>
          </p:cNvPr>
          <p:cNvSpPr/>
          <p:nvPr/>
        </p:nvSpPr>
        <p:spPr>
          <a:xfrm>
            <a:off x="295507" y="4800601"/>
            <a:ext cx="3406697" cy="1533292"/>
          </a:xfrm>
          <a:prstGeom prst="roundRect">
            <a:avLst/>
          </a:prstGeom>
          <a:solidFill>
            <a:srgbClr val="D5D5D5"/>
          </a:solidFill>
          <a:ln>
            <a:solidFill>
              <a:srgbClr val="D5D5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B232282F-BF1A-F343-B1C0-6385DAA3F2F4}"/>
              </a:ext>
            </a:extLst>
          </p:cNvPr>
          <p:cNvSpPr/>
          <p:nvPr/>
        </p:nvSpPr>
        <p:spPr>
          <a:xfrm>
            <a:off x="3158443" y="3148424"/>
            <a:ext cx="3571533" cy="1255846"/>
          </a:xfrm>
          <a:prstGeom prst="roundRect">
            <a:avLst/>
          </a:prstGeom>
          <a:solidFill>
            <a:srgbClr val="C7DC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232282F-BF1A-F343-B1C0-6385DAA3F2F4}"/>
              </a:ext>
            </a:extLst>
          </p:cNvPr>
          <p:cNvSpPr/>
          <p:nvPr/>
        </p:nvSpPr>
        <p:spPr>
          <a:xfrm>
            <a:off x="3158444" y="1666885"/>
            <a:ext cx="3571533" cy="1233224"/>
          </a:xfrm>
          <a:prstGeom prst="roundRect">
            <a:avLst/>
          </a:prstGeom>
          <a:solidFill>
            <a:srgbClr val="C7DC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Structural </a:t>
            </a:r>
            <a:r>
              <a:rPr lang="en-US" dirty="0" err="1" smtClean="0"/>
              <a:t>Identifiability</a:t>
            </a:r>
            <a:r>
              <a:rPr lang="en-US" dirty="0" smtClean="0"/>
              <a:t>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31432" y="469903"/>
            <a:ext cx="1355367" cy="211840"/>
          </a:xfrm>
        </p:spPr>
        <p:txBody>
          <a:bodyPr/>
          <a:lstStyle/>
          <a:p>
            <a:r>
              <a:rPr lang="en-US" dirty="0" smtClean="0"/>
              <a:t>Supplementary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8" t="38967" r="52475" b="55547"/>
          <a:stretch/>
        </p:blipFill>
        <p:spPr>
          <a:xfrm>
            <a:off x="3523358" y="2233110"/>
            <a:ext cx="2960883" cy="465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t="51098" r="56729" b="38572"/>
          <a:stretch/>
        </p:blipFill>
        <p:spPr>
          <a:xfrm>
            <a:off x="847490" y="5350969"/>
            <a:ext cx="2302727" cy="87698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8" t="59339" r="51367" b="34990"/>
          <a:stretch/>
        </p:blipFill>
        <p:spPr>
          <a:xfrm>
            <a:off x="3439785" y="3754194"/>
            <a:ext cx="3128030" cy="481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4544" y="175909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Linear ODE Model:</a:t>
            </a:r>
            <a:r>
              <a:rPr lang="en-GB" b="1" baseline="30000" dirty="0" smtClean="0"/>
              <a:t>1</a:t>
            </a:r>
            <a:endParaRPr lang="en-GB" b="1" baseline="30000" dirty="0"/>
          </a:p>
        </p:txBody>
      </p:sp>
      <p:sp>
        <p:nvSpPr>
          <p:cNvPr id="68" name="TextBox 67"/>
          <p:cNvSpPr txBox="1"/>
          <p:nvPr/>
        </p:nvSpPr>
        <p:spPr>
          <a:xfrm>
            <a:off x="3931007" y="326504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Analytical Solution:</a:t>
            </a:r>
            <a:endParaRPr lang="en-GB" b="1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003800" y="2900109"/>
            <a:ext cx="0" cy="279082"/>
          </a:xfrm>
          <a:prstGeom prst="line">
            <a:avLst/>
          </a:prstGeom>
          <a:ln>
            <a:prstDash val="solid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93287" y="487570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Augment Observable State:</a:t>
            </a:r>
            <a:r>
              <a:rPr lang="en-GB" b="1" baseline="30000" dirty="0" smtClean="0"/>
              <a:t>2</a:t>
            </a:r>
            <a:endParaRPr lang="en-GB" b="1" baseline="30000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232282F-BF1A-F343-B1C0-6385DAA3F2F4}"/>
              </a:ext>
            </a:extLst>
          </p:cNvPr>
          <p:cNvSpPr/>
          <p:nvPr/>
        </p:nvSpPr>
        <p:spPr>
          <a:xfrm>
            <a:off x="4437582" y="4805271"/>
            <a:ext cx="4488969" cy="1528622"/>
          </a:xfrm>
          <a:prstGeom prst="roundRect">
            <a:avLst/>
          </a:prstGeom>
          <a:solidFill>
            <a:srgbClr val="C7DC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390687" y="48757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Parameter Reduction: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722541" y="5245032"/>
                <a:ext cx="1901283" cy="982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smtClean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GB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GB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en-GB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1" y="5245032"/>
                <a:ext cx="1901283" cy="982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824546" y="5243570"/>
                <a:ext cx="1901283" cy="982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smtClean="0">
                    <a:solidFill>
                      <a:schemeClr val="tx1"/>
                    </a:solidFill>
                  </a:rPr>
                  <a:t>Sub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GB" b="1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GB" b="1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GB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5243570"/>
                <a:ext cx="1901283" cy="9829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/>
          <p:cNvCxnSpPr/>
          <p:nvPr/>
        </p:nvCxnSpPr>
        <p:spPr>
          <a:xfrm flipV="1">
            <a:off x="2712273" y="4404270"/>
            <a:ext cx="437944" cy="279082"/>
          </a:xfrm>
          <a:prstGeom prst="line">
            <a:avLst/>
          </a:prstGeom>
          <a:ln>
            <a:prstDash val="solid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6178037" y="4462176"/>
            <a:ext cx="456689" cy="253886"/>
          </a:xfrm>
          <a:prstGeom prst="line">
            <a:avLst/>
          </a:prstGeom>
          <a:ln>
            <a:prstDash val="solid"/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" y="6517888"/>
            <a:ext cx="8781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GB" sz="1000" dirty="0" smtClean="0"/>
              <a:t>Muñoz-Tamayo</a:t>
            </a:r>
            <a:r>
              <a:rPr lang="en-GB" sz="1000" dirty="0"/>
              <a:t>, </a:t>
            </a:r>
            <a:r>
              <a:rPr lang="en-GB" sz="1000" dirty="0" smtClean="0"/>
              <a:t>R </a:t>
            </a:r>
            <a:r>
              <a:rPr lang="en-GB" sz="1000" i="1" dirty="0" smtClean="0"/>
              <a:t>et. al, </a:t>
            </a:r>
            <a:r>
              <a:rPr lang="en-GB" sz="1000" dirty="0"/>
              <a:t>(2018). Review: To be or not to be an identifiable model. Is this a relevant question in animal science modelling</a:t>
            </a:r>
            <a:r>
              <a:rPr lang="en-GB" sz="1000" dirty="0" smtClean="0"/>
              <a:t>? </a:t>
            </a:r>
          </a:p>
          <a:p>
            <a:pPr marL="228600" indent="-228600">
              <a:buAutoNum type="arabicPeriod"/>
            </a:pPr>
            <a:r>
              <a:rPr lang="en-GB" sz="1000" dirty="0" err="1"/>
              <a:t>Bellu</a:t>
            </a:r>
            <a:r>
              <a:rPr lang="en-GB" sz="1000" dirty="0"/>
              <a:t>, </a:t>
            </a:r>
            <a:r>
              <a:rPr lang="en-GB" sz="1000" dirty="0" smtClean="0"/>
              <a:t>G </a:t>
            </a:r>
            <a:r>
              <a:rPr lang="en-GB" sz="1000" i="1" dirty="0" smtClean="0"/>
              <a:t>et. al</a:t>
            </a:r>
            <a:r>
              <a:rPr lang="en-GB" sz="1000" dirty="0" smtClean="0"/>
              <a:t>.</a:t>
            </a:r>
            <a:r>
              <a:rPr lang="en-GB" sz="1000" dirty="0"/>
              <a:t> </a:t>
            </a:r>
            <a:r>
              <a:rPr lang="en-GB" sz="1000" dirty="0" smtClean="0"/>
              <a:t>(2007).</a:t>
            </a:r>
            <a:r>
              <a:rPr lang="en-GB" sz="1000" dirty="0"/>
              <a:t> DAISY: a new software tool to test global </a:t>
            </a:r>
            <a:r>
              <a:rPr lang="en-GB" sz="1000" dirty="0" err="1"/>
              <a:t>identifiability</a:t>
            </a:r>
            <a:r>
              <a:rPr lang="en-GB" sz="1000" dirty="0"/>
              <a:t> of biological and physiological systems. </a:t>
            </a:r>
          </a:p>
        </p:txBody>
      </p:sp>
    </p:spTree>
    <p:extLst>
      <p:ext uri="{BB962C8B-B14F-4D97-AF65-F5344CB8AC3E}">
        <p14:creationId xmlns:p14="http://schemas.microsoft.com/office/powerpoint/2010/main" val="53290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Experiment Design</a:t>
            </a:r>
            <a:r>
              <a:rPr lang="en-GB" baseline="30000" dirty="0" smtClean="0"/>
              <a:t>1</a:t>
            </a:r>
            <a:r>
              <a:rPr lang="en-US" dirty="0" smtClean="0"/>
              <a:t>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31432" y="469903"/>
            <a:ext cx="1355367" cy="211840"/>
          </a:xfrm>
        </p:spPr>
        <p:txBody>
          <a:bodyPr/>
          <a:lstStyle/>
          <a:p>
            <a:r>
              <a:rPr lang="en-US" dirty="0" smtClean="0"/>
              <a:t>Supplementary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9314" t="28894" r="44619" b="33010"/>
          <a:stretch/>
        </p:blipFill>
        <p:spPr>
          <a:xfrm>
            <a:off x="548072" y="2222511"/>
            <a:ext cx="3669446" cy="3016495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232282F-BF1A-F343-B1C0-6385DAA3F2F4}"/>
              </a:ext>
            </a:extLst>
          </p:cNvPr>
          <p:cNvSpPr/>
          <p:nvPr/>
        </p:nvSpPr>
        <p:spPr>
          <a:xfrm>
            <a:off x="5309490" y="3114146"/>
            <a:ext cx="3571533" cy="1233224"/>
          </a:xfrm>
          <a:prstGeom prst="roundRect">
            <a:avLst/>
          </a:prstGeom>
          <a:solidFill>
            <a:srgbClr val="C7DCE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8" t="38967" r="52475" b="55547"/>
          <a:stretch/>
        </p:blipFill>
        <p:spPr>
          <a:xfrm>
            <a:off x="5674404" y="3680371"/>
            <a:ext cx="2960883" cy="46571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35590" y="320635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Linear ODE Model:</a:t>
            </a:r>
            <a:endParaRPr lang="en-GB" b="1" baseline="30000" dirty="0"/>
          </a:p>
        </p:txBody>
      </p:sp>
      <p:sp>
        <p:nvSpPr>
          <p:cNvPr id="27" name="TextBox 26"/>
          <p:cNvSpPr txBox="1"/>
          <p:nvPr/>
        </p:nvSpPr>
        <p:spPr>
          <a:xfrm>
            <a:off x="228600" y="6533552"/>
            <a:ext cx="8781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GB" sz="1000" dirty="0" smtClean="0"/>
              <a:t>Muñoz-Tamayo</a:t>
            </a:r>
            <a:r>
              <a:rPr lang="en-GB" sz="1000" dirty="0"/>
              <a:t>, </a:t>
            </a:r>
            <a:r>
              <a:rPr lang="en-GB" sz="1000" dirty="0" smtClean="0"/>
              <a:t>R </a:t>
            </a:r>
            <a:r>
              <a:rPr lang="en-GB" sz="1000" i="1" dirty="0" smtClean="0"/>
              <a:t>et. al, </a:t>
            </a:r>
            <a:r>
              <a:rPr lang="en-GB" sz="1000" dirty="0"/>
              <a:t>(2018). Review: To be or not to be an identifiable model. Is this a relevant question in animal science modelling</a:t>
            </a:r>
            <a:r>
              <a:rPr lang="en-GB" sz="1000" dirty="0" smtClean="0"/>
              <a:t>?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3575689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39955" y="5227397"/>
            <a:ext cx="4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</a:t>
            </a:r>
            <a:endParaRPr lang="en-GB" dirty="0"/>
          </a:p>
        </p:txBody>
      </p:sp>
      <p:sp>
        <p:nvSpPr>
          <p:cNvPr id="13" name="Curved Down Arrow 12"/>
          <p:cNvSpPr/>
          <p:nvPr/>
        </p:nvSpPr>
        <p:spPr>
          <a:xfrm>
            <a:off x="4217518" y="2268015"/>
            <a:ext cx="1561864" cy="679715"/>
          </a:xfrm>
          <a:prstGeom prst="curvedDownArrow">
            <a:avLst/>
          </a:prstGeom>
          <a:solidFill>
            <a:srgbClr val="0170B9"/>
          </a:solidFill>
          <a:ln>
            <a:solidFill>
              <a:srgbClr val="0170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1331" y="1889445"/>
            <a:ext cx="283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Parameter Values?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408514" y="2039598"/>
            <a:ext cx="218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Experiment data: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587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Synthetic Data: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Supplementary-Methodology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27594" y="2867258"/>
            <a:ext cx="741964" cy="109514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ight Arrow 24"/>
          <p:cNvSpPr/>
          <p:nvPr/>
        </p:nvSpPr>
        <p:spPr>
          <a:xfrm>
            <a:off x="3547482" y="3256644"/>
            <a:ext cx="1181532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7" b="71143"/>
          <a:stretch/>
        </p:blipFill>
        <p:spPr>
          <a:xfrm>
            <a:off x="879271" y="2495021"/>
            <a:ext cx="2161917" cy="5102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4" r="42365" b="47578"/>
          <a:stretch/>
        </p:blipFill>
        <p:spPr>
          <a:xfrm>
            <a:off x="887510" y="3072684"/>
            <a:ext cx="2080757" cy="411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5" r="45812" b="23709"/>
          <a:stretch/>
        </p:blipFill>
        <p:spPr>
          <a:xfrm>
            <a:off x="895504" y="3565745"/>
            <a:ext cx="1956312" cy="42744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3"/>
          <a:stretch/>
        </p:blipFill>
        <p:spPr>
          <a:xfrm>
            <a:off x="259981" y="4029856"/>
            <a:ext cx="3610249" cy="4354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11" y="1550714"/>
            <a:ext cx="4294889" cy="205461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89097" y="3910966"/>
            <a:ext cx="3751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Sparsity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Latency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Non-simultaneous Measurements</a:t>
            </a:r>
          </a:p>
        </p:txBody>
      </p:sp>
    </p:spTree>
    <p:extLst>
      <p:ext uri="{BB962C8B-B14F-4D97-AF65-F5344CB8AC3E}">
        <p14:creationId xmlns:p14="http://schemas.microsoft.com/office/powerpoint/2010/main" val="13347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410445" y="1747640"/>
            <a:ext cx="4323110" cy="2808128"/>
          </a:xfrm>
          <a:prstGeom prst="roundRect">
            <a:avLst/>
          </a:prstGeom>
          <a:solidFill>
            <a:srgbClr val="C7DCE9"/>
          </a:solidFill>
          <a:ln>
            <a:solidFill>
              <a:srgbClr val="C7DCE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Estimation Algorithms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Supplementary-Methodology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17270" r="7484" b="7872"/>
          <a:stretch/>
        </p:blipFill>
        <p:spPr>
          <a:xfrm>
            <a:off x="2778486" y="2246828"/>
            <a:ext cx="3587028" cy="151873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65359" y="1812568"/>
            <a:ext cx="321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Fit Model to Data:</a:t>
            </a:r>
            <a:endParaRPr lang="en-GB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36" y="3929257"/>
            <a:ext cx="2878928" cy="43931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566589" y="4555768"/>
            <a:ext cx="0" cy="232658"/>
          </a:xfrm>
          <a:prstGeom prst="line">
            <a:avLst/>
          </a:prstGeom>
          <a:ln w="28575">
            <a:solidFill>
              <a:srgbClr val="0170B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23681" y="4788426"/>
            <a:ext cx="4903943" cy="0"/>
          </a:xfrm>
          <a:prstGeom prst="line">
            <a:avLst/>
          </a:prstGeom>
          <a:ln w="28575">
            <a:solidFill>
              <a:srgbClr val="0170B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123681" y="4788426"/>
            <a:ext cx="0" cy="367925"/>
          </a:xfrm>
          <a:prstGeom prst="line">
            <a:avLst/>
          </a:prstGeom>
          <a:ln w="28575">
            <a:solidFill>
              <a:srgbClr val="0170B9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022213" y="4788426"/>
            <a:ext cx="0" cy="367925"/>
          </a:xfrm>
          <a:prstGeom prst="line">
            <a:avLst/>
          </a:prstGeom>
          <a:ln w="28575">
            <a:solidFill>
              <a:srgbClr val="0170B9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140677" y="5150940"/>
            <a:ext cx="3982239" cy="925221"/>
          </a:xfrm>
          <a:prstGeom prst="roundRect">
            <a:avLst/>
          </a:prstGeom>
          <a:solidFill>
            <a:srgbClr val="C7DCE9"/>
          </a:solidFill>
          <a:ln>
            <a:solidFill>
              <a:srgbClr val="C7DCE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Stochastic Global Optimisation</a:t>
            </a:r>
            <a:endParaRPr lang="en-GB" dirty="0"/>
          </a:p>
        </p:txBody>
      </p:sp>
      <p:sp>
        <p:nvSpPr>
          <p:cNvPr id="49" name="Rounded Rectangle 48"/>
          <p:cNvSpPr/>
          <p:nvPr/>
        </p:nvSpPr>
        <p:spPr>
          <a:xfrm>
            <a:off x="5026494" y="5150940"/>
            <a:ext cx="3982239" cy="925221"/>
          </a:xfrm>
          <a:prstGeom prst="roundRect">
            <a:avLst/>
          </a:prstGeom>
          <a:solidFill>
            <a:srgbClr val="D5D5D5"/>
          </a:solidFill>
          <a:ln>
            <a:solidFill>
              <a:srgbClr val="D5D5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Gradient-Based Local Optimisation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9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Parameter Retrieval: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4000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Parameter Retrieval: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3999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Systems Immunology:                                                                </a:t>
            </a:r>
            <a:r>
              <a:rPr lang="en-US" u="sng" dirty="0" smtClean="0"/>
              <a:t>    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1/9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090301-8C57-0849-B0AD-A238D6A08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2" y="5377653"/>
            <a:ext cx="976086" cy="9728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CF6ED-BD67-144E-A3A8-568F8D197984}"/>
              </a:ext>
            </a:extLst>
          </p:cNvPr>
          <p:cNvGrpSpPr/>
          <p:nvPr/>
        </p:nvGrpSpPr>
        <p:grpSpPr>
          <a:xfrm>
            <a:off x="163915" y="1796792"/>
            <a:ext cx="1829105" cy="2052521"/>
            <a:chOff x="575514" y="1866336"/>
            <a:chExt cx="1829105" cy="205252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C250DF69-D24E-4A4C-8986-E3C5094A1BF2}"/>
                </a:ext>
              </a:extLst>
            </p:cNvPr>
            <p:cNvSpPr/>
            <p:nvPr/>
          </p:nvSpPr>
          <p:spPr>
            <a:xfrm>
              <a:off x="575514" y="1866336"/>
              <a:ext cx="1829105" cy="20525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06AE7C5-848A-C04F-911B-C83A8EE1C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3" r="10002"/>
            <a:stretch/>
          </p:blipFill>
          <p:spPr>
            <a:xfrm>
              <a:off x="770838" y="2622702"/>
              <a:ext cx="1445361" cy="109263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969F69-9461-1849-AC47-C1BA18DE567C}"/>
                </a:ext>
              </a:extLst>
            </p:cNvPr>
            <p:cNvSpPr txBox="1"/>
            <p:nvPr/>
          </p:nvSpPr>
          <p:spPr>
            <a:xfrm>
              <a:off x="772808" y="1929319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Experiment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D5FB01-4C4B-DF4E-A8E0-ECB859230B78}"/>
              </a:ext>
            </a:extLst>
          </p:cNvPr>
          <p:cNvGrpSpPr/>
          <p:nvPr/>
        </p:nvGrpSpPr>
        <p:grpSpPr>
          <a:xfrm>
            <a:off x="2322666" y="3261469"/>
            <a:ext cx="2249334" cy="2459180"/>
            <a:chOff x="2915490" y="1810003"/>
            <a:chExt cx="2249334" cy="2459180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FF708CF-8202-724B-A282-757DE713D35D}"/>
                </a:ext>
              </a:extLst>
            </p:cNvPr>
            <p:cNvSpPr/>
            <p:nvPr/>
          </p:nvSpPr>
          <p:spPr>
            <a:xfrm>
              <a:off x="2915490" y="1810003"/>
              <a:ext cx="2249334" cy="245918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082A01F-D07F-1045-A7CF-CA86981C4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9" r="22448"/>
            <a:stretch/>
          </p:blipFill>
          <p:spPr>
            <a:xfrm>
              <a:off x="3058124" y="2654245"/>
              <a:ext cx="1964066" cy="145937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C5B9A-4AF6-D147-8DA3-6566ADB23C9F}"/>
                </a:ext>
              </a:extLst>
            </p:cNvPr>
            <p:cNvSpPr txBox="1"/>
            <p:nvPr/>
          </p:nvSpPr>
          <p:spPr>
            <a:xfrm>
              <a:off x="3191207" y="1929319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/>
                <a:t>Experimental </a:t>
              </a:r>
            </a:p>
            <a:p>
              <a:pPr algn="ctr"/>
              <a:r>
                <a:rPr lang="en-GB" b="1" dirty="0"/>
                <a:t>Data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7454C7A-8DA2-F540-97D5-B0BCB640B3C7}"/>
              </a:ext>
            </a:extLst>
          </p:cNvPr>
          <p:cNvSpPr txBox="1"/>
          <p:nvPr/>
        </p:nvSpPr>
        <p:spPr>
          <a:xfrm>
            <a:off x="4672841" y="4729747"/>
            <a:ext cx="1720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Parameter Estimation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E4F4D4-7CEC-BE44-A0E6-F4A3CEE27CCC}"/>
              </a:ext>
            </a:extLst>
          </p:cNvPr>
          <p:cNvGrpSpPr/>
          <p:nvPr/>
        </p:nvGrpSpPr>
        <p:grpSpPr>
          <a:xfrm>
            <a:off x="6724935" y="3408135"/>
            <a:ext cx="2249334" cy="2459180"/>
            <a:chOff x="6512219" y="3021578"/>
            <a:chExt cx="2249334" cy="245918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B232282F-BF1A-F343-B1C0-6385DAA3F2F4}"/>
                </a:ext>
              </a:extLst>
            </p:cNvPr>
            <p:cNvSpPr/>
            <p:nvPr/>
          </p:nvSpPr>
          <p:spPr>
            <a:xfrm>
              <a:off x="6512219" y="3021578"/>
              <a:ext cx="2249334" cy="2459180"/>
            </a:xfrm>
            <a:prstGeom prst="roundRect">
              <a:avLst/>
            </a:prstGeom>
            <a:solidFill>
              <a:srgbClr val="C7DCE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5C57B57-5396-CB4D-9E20-144F649BB815}"/>
                </a:ext>
              </a:extLst>
            </p:cNvPr>
            <p:cNvSpPr txBox="1"/>
            <p:nvPr/>
          </p:nvSpPr>
          <p:spPr>
            <a:xfrm>
              <a:off x="6864880" y="3151621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Fitted Model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80D4150-1ACF-2F4B-A39E-876958901CA5}"/>
                </a:ext>
              </a:extLst>
            </p:cNvPr>
            <p:cNvGrpSpPr/>
            <p:nvPr/>
          </p:nvGrpSpPr>
          <p:grpSpPr>
            <a:xfrm>
              <a:off x="6662969" y="3864856"/>
              <a:ext cx="1947835" cy="1459371"/>
              <a:chOff x="6676217" y="3864856"/>
              <a:chExt cx="1947835" cy="1459371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0B77617-100A-794E-9591-AE54C666E9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48" r="21301"/>
              <a:stretch/>
            </p:blipFill>
            <p:spPr>
              <a:xfrm>
                <a:off x="6676217" y="3864856"/>
                <a:ext cx="1947835" cy="145937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C9A8314-A0A5-0842-B7A5-76F9DAB74C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08" t="21196" r="-1" b="11035"/>
              <a:stretch/>
            </p:blipFill>
            <p:spPr>
              <a:xfrm>
                <a:off x="7433517" y="4362514"/>
                <a:ext cx="1138741" cy="433144"/>
              </a:xfrm>
              <a:prstGeom prst="rect">
                <a:avLst/>
              </a:prstGeom>
            </p:spPr>
          </p:pic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3CA6EA1-CD12-4C44-AEB0-2F0B967084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8" t="19518" r="5233" b="31383"/>
          <a:stretch/>
        </p:blipFill>
        <p:spPr>
          <a:xfrm>
            <a:off x="6028795" y="3984503"/>
            <a:ext cx="310400" cy="500086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977F0F-6CAA-DD46-A747-69BD314FBF33}"/>
              </a:ext>
            </a:extLst>
          </p:cNvPr>
          <p:cNvCxnSpPr>
            <a:cxnSpLocks/>
          </p:cNvCxnSpPr>
          <p:nvPr/>
        </p:nvCxnSpPr>
        <p:spPr>
          <a:xfrm>
            <a:off x="1279466" y="3957335"/>
            <a:ext cx="1016751" cy="588156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905D40-594C-A543-98D9-4D41AFB086C6}"/>
              </a:ext>
            </a:extLst>
          </p:cNvPr>
          <p:cNvCxnSpPr>
            <a:cxnSpLocks/>
          </p:cNvCxnSpPr>
          <p:nvPr/>
        </p:nvCxnSpPr>
        <p:spPr>
          <a:xfrm>
            <a:off x="4722750" y="4637725"/>
            <a:ext cx="1859551" cy="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0D7464D-EA1B-504A-B451-24EDA01F4433}"/>
              </a:ext>
            </a:extLst>
          </p:cNvPr>
          <p:cNvSpPr/>
          <p:nvPr/>
        </p:nvSpPr>
        <p:spPr>
          <a:xfrm rot="5400000">
            <a:off x="4407016" y="1032492"/>
            <a:ext cx="1515854" cy="2673882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riangle 38">
            <a:extLst>
              <a:ext uri="{FF2B5EF4-FFF2-40B4-BE49-F238E27FC236}">
                <a16:creationId xmlns:a16="http://schemas.microsoft.com/office/drawing/2014/main" id="{76F5D137-B873-D248-8EC1-C725A48592C1}"/>
              </a:ext>
            </a:extLst>
          </p:cNvPr>
          <p:cNvSpPr/>
          <p:nvPr/>
        </p:nvSpPr>
        <p:spPr>
          <a:xfrm rot="10800000">
            <a:off x="4957739" y="3121868"/>
            <a:ext cx="361520" cy="1515855"/>
          </a:xfrm>
          <a:prstGeom prst="triangle">
            <a:avLst>
              <a:gd name="adj" fmla="val 66061"/>
            </a:avLst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7E86EBE-4833-A04C-B04E-03B45397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46" y="2268285"/>
            <a:ext cx="2014592" cy="66923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BFE2998-B378-CF4F-BAF2-DFFEAEABD6E9}"/>
              </a:ext>
            </a:extLst>
          </p:cNvPr>
          <p:cNvSpPr txBox="1"/>
          <p:nvPr/>
        </p:nvSpPr>
        <p:spPr>
          <a:xfrm>
            <a:off x="4309580" y="1621952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Mathematical </a:t>
            </a:r>
          </a:p>
          <a:p>
            <a:pPr algn="ctr"/>
            <a:r>
              <a:rPr lang="en-GB" b="1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9116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Parameter Retrieval: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3999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Parameter Retrieval: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3999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Parameter </a:t>
            </a:r>
            <a:r>
              <a:rPr lang="en-US" dirty="0" err="1"/>
              <a:t>Identifiability</a:t>
            </a:r>
            <a:r>
              <a:rPr lang="en-US" dirty="0"/>
              <a:t>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4000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Parameter </a:t>
            </a:r>
            <a:r>
              <a:rPr lang="en-US" dirty="0" err="1"/>
              <a:t>Identifiability</a:t>
            </a:r>
            <a:r>
              <a:rPr lang="en-US" dirty="0"/>
              <a:t>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159"/>
            <a:ext cx="9144000" cy="40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Model Stability: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0"/>
          <a:stretch/>
        </p:blipFill>
        <p:spPr>
          <a:xfrm>
            <a:off x="2764843" y="2184132"/>
            <a:ext cx="6303408" cy="3214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065" y="3143588"/>
            <a:ext cx="2602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Entering unsolvable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Unavoidable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34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Model Stability: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8" y="2463198"/>
            <a:ext cx="3879891" cy="3608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1" t="11630" r="31608" b="82136"/>
          <a:stretch/>
        </p:blipFill>
        <p:spPr>
          <a:xfrm>
            <a:off x="624575" y="2896391"/>
            <a:ext cx="2686098" cy="224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3" t="11516" r="20050" b="82001"/>
          <a:stretch/>
        </p:blipFill>
        <p:spPr>
          <a:xfrm>
            <a:off x="2461847" y="2891893"/>
            <a:ext cx="1163847" cy="233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494" r="25088" b="-494"/>
          <a:stretch/>
        </p:blipFill>
        <p:spPr>
          <a:xfrm>
            <a:off x="4628911" y="2526774"/>
            <a:ext cx="4339509" cy="38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r="31657"/>
          <a:stretch/>
        </p:blipFill>
        <p:spPr>
          <a:xfrm>
            <a:off x="335716" y="1670758"/>
            <a:ext cx="4020114" cy="4374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Challenges in Parameter Estimation: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2/9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0478" y="167075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Experimental Data: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36171" r="29397" b="28305"/>
          <a:stretch/>
        </p:blipFill>
        <p:spPr>
          <a:xfrm>
            <a:off x="5117213" y="2012607"/>
            <a:ext cx="3415383" cy="1661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5716" y="1657027"/>
            <a:ext cx="3471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Invasive </a:t>
            </a:r>
            <a:r>
              <a:rPr lang="en-US" b="1" dirty="0" err="1"/>
              <a:t>Aspergillosis</a:t>
            </a:r>
            <a:r>
              <a:rPr lang="en-US" b="1" dirty="0"/>
              <a:t> Model: 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25716" y="4432325"/>
            <a:ext cx="3751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Sparsity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Latency</a:t>
            </a:r>
          </a:p>
          <a:p>
            <a:endParaRPr lang="en-GB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t="84189" r="30651" b="8389"/>
          <a:stretch/>
        </p:blipFill>
        <p:spPr>
          <a:xfrm>
            <a:off x="4219165" y="5247686"/>
            <a:ext cx="200194" cy="32463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225716" y="395204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Data Feature: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898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r="31657"/>
          <a:stretch/>
        </p:blipFill>
        <p:spPr>
          <a:xfrm>
            <a:off x="335716" y="1670758"/>
            <a:ext cx="4020114" cy="4374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Challenges in Parameter Estimation: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2/9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0478" y="167075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Experimental Data: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36171" r="29397" b="28305"/>
          <a:stretch/>
        </p:blipFill>
        <p:spPr>
          <a:xfrm>
            <a:off x="5117213" y="2012607"/>
            <a:ext cx="3415383" cy="1661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5716" y="1657027"/>
            <a:ext cx="3471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Invasive </a:t>
            </a:r>
            <a:r>
              <a:rPr lang="en-US" b="1" dirty="0" err="1"/>
              <a:t>Aspergillosis</a:t>
            </a:r>
            <a:r>
              <a:rPr lang="en-US" b="1" dirty="0"/>
              <a:t> Model: 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25716" y="4432325"/>
            <a:ext cx="3751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Sparsity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70B9"/>
                </a:solidFill>
              </a:rPr>
              <a:t>Latency</a:t>
            </a:r>
          </a:p>
          <a:p>
            <a:endParaRPr lang="en-GB" sz="2000" dirty="0"/>
          </a:p>
        </p:txBody>
      </p:sp>
      <p:sp>
        <p:nvSpPr>
          <p:cNvPr id="13" name="Oval 12"/>
          <p:cNvSpPr/>
          <p:nvPr/>
        </p:nvSpPr>
        <p:spPr>
          <a:xfrm>
            <a:off x="1480644" y="2261006"/>
            <a:ext cx="119210" cy="119210"/>
          </a:xfrm>
          <a:prstGeom prst="ellipse">
            <a:avLst/>
          </a:prstGeom>
          <a:solidFill>
            <a:srgbClr val="0170B9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0" t="84189" r="30651" b="8389"/>
          <a:stretch/>
        </p:blipFill>
        <p:spPr>
          <a:xfrm>
            <a:off x="4219165" y="5247686"/>
            <a:ext cx="200194" cy="32463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225716" y="395204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Data Feature: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5308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Aim and Objectives: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 Aim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3/9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9181" y="1823389"/>
            <a:ext cx="8045638" cy="1190343"/>
          </a:xfrm>
          <a:prstGeom prst="roundRect">
            <a:avLst/>
          </a:prstGeom>
          <a:noFill/>
          <a:ln>
            <a:solidFill>
              <a:srgbClr val="0170B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b="1" dirty="0" smtClean="0"/>
              <a:t>Aim:</a:t>
            </a:r>
            <a:endParaRPr lang="en-GB" b="1" dirty="0" smtClean="0"/>
          </a:p>
          <a:p>
            <a:pPr algn="ctr"/>
            <a:r>
              <a:rPr lang="en-GB" dirty="0" smtClean="0"/>
              <a:t>Achievability of Parameter Estimation with </a:t>
            </a:r>
            <a:r>
              <a:rPr lang="en-GB" b="1" dirty="0" smtClean="0"/>
              <a:t>Sparse and Latent </a:t>
            </a:r>
            <a:r>
              <a:rPr lang="en-GB" dirty="0" smtClean="0"/>
              <a:t>Data 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979328" y="3019143"/>
            <a:ext cx="0" cy="1000971"/>
          </a:xfrm>
          <a:prstGeom prst="line">
            <a:avLst/>
          </a:prstGeom>
          <a:ln>
            <a:solidFill>
              <a:srgbClr val="0170B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79328" y="4020114"/>
            <a:ext cx="806187" cy="0"/>
          </a:xfrm>
          <a:prstGeom prst="line">
            <a:avLst/>
          </a:prstGeom>
          <a:ln>
            <a:solidFill>
              <a:srgbClr val="0170B9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742230" y="3381657"/>
            <a:ext cx="6852589" cy="2629576"/>
          </a:xfrm>
          <a:prstGeom prst="roundRect">
            <a:avLst/>
          </a:prstGeom>
          <a:ln>
            <a:solidFill>
              <a:srgbClr val="0170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1899139" y="3625136"/>
            <a:ext cx="1698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Objectives:</a:t>
            </a:r>
          </a:p>
          <a:p>
            <a:endParaRPr lang="en-GB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 smtClean="0"/>
          </a:p>
          <a:p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2245420" y="4144558"/>
            <a:ext cx="6108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Simulation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Identify </a:t>
            </a:r>
            <a:r>
              <a:rPr lang="en-GB" dirty="0"/>
              <a:t>p</a:t>
            </a:r>
            <a:r>
              <a:rPr lang="en-GB" dirty="0" smtClean="0"/>
              <a:t>roblems that impede </a:t>
            </a:r>
            <a:r>
              <a:rPr lang="en-GB" dirty="0"/>
              <a:t>p</a:t>
            </a:r>
            <a:r>
              <a:rPr lang="en-GB" dirty="0" smtClean="0"/>
              <a:t>arameter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Propose alternative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913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2528358" y="2184637"/>
            <a:ext cx="990307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Methodology:                                                                </a:t>
            </a:r>
            <a:r>
              <a:rPr lang="en-US" u="sng" dirty="0"/>
              <a:t>    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4/9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58932" r="54997" b="37529"/>
          <a:stretch/>
        </p:blipFill>
        <p:spPr>
          <a:xfrm>
            <a:off x="370867" y="2488217"/>
            <a:ext cx="2157491" cy="454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62405" r="59649" b="34314"/>
          <a:stretch/>
        </p:blipFill>
        <p:spPr>
          <a:xfrm>
            <a:off x="835348" y="2023523"/>
            <a:ext cx="1140071" cy="4390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6196" y="1866863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3518665" y="2137274"/>
            <a:ext cx="1827058" cy="92324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Synthetic data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604244" y="1747640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t="18006" r="8137" b="7975"/>
          <a:stretch/>
        </p:blipFill>
        <p:spPr>
          <a:xfrm>
            <a:off x="5738708" y="1866863"/>
            <a:ext cx="2896242" cy="128754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>
            <a:off x="3898075" y="3180375"/>
            <a:ext cx="1068236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ounded Rectangle 13"/>
          <p:cNvSpPr/>
          <p:nvPr/>
        </p:nvSpPr>
        <p:spPr>
          <a:xfrm>
            <a:off x="3518664" y="4128752"/>
            <a:ext cx="1827058" cy="11880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 Estimation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643021" y="3972517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17270" r="7484" b="7872"/>
          <a:stretch/>
        </p:blipFill>
        <p:spPr>
          <a:xfrm>
            <a:off x="5743178" y="4091408"/>
            <a:ext cx="2982338" cy="1262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3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GB" sz="3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07052" y="4111110"/>
            <a:ext cx="1591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Estimated Parameter</a:t>
            </a:r>
          </a:p>
        </p:txBody>
      </p:sp>
      <p:sp>
        <p:nvSpPr>
          <p:cNvPr id="19" name="Oval 18"/>
          <p:cNvSpPr/>
          <p:nvPr/>
        </p:nvSpPr>
        <p:spPr>
          <a:xfrm>
            <a:off x="370867" y="4054885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ight Arrow 19"/>
          <p:cNvSpPr/>
          <p:nvPr/>
        </p:nvSpPr>
        <p:spPr>
          <a:xfrm flipH="1">
            <a:off x="2528359" y="4321160"/>
            <a:ext cx="986780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7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 flipH="1">
            <a:off x="2528359" y="4321160"/>
            <a:ext cx="986780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Methodology:                                                                </a:t>
            </a:r>
            <a:r>
              <a:rPr lang="en-US" u="sng" dirty="0"/>
              <a:t>    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4/9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58932" r="54997" b="37529"/>
          <a:stretch/>
        </p:blipFill>
        <p:spPr>
          <a:xfrm>
            <a:off x="370867" y="2488217"/>
            <a:ext cx="2157491" cy="454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62405" r="59649" b="34314"/>
          <a:stretch/>
        </p:blipFill>
        <p:spPr>
          <a:xfrm>
            <a:off x="835348" y="2023523"/>
            <a:ext cx="1140071" cy="4390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6196" y="1866863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ight Arrow 8"/>
          <p:cNvSpPr/>
          <p:nvPr/>
        </p:nvSpPr>
        <p:spPr>
          <a:xfrm>
            <a:off x="2528358" y="2184637"/>
            <a:ext cx="990307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3518665" y="2137274"/>
            <a:ext cx="1827058" cy="92324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Synthetic data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604244" y="1747640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t="18006" r="8137" b="7975"/>
          <a:stretch/>
        </p:blipFill>
        <p:spPr>
          <a:xfrm>
            <a:off x="5738708" y="1866863"/>
            <a:ext cx="2896242" cy="128754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>
            <a:off x="3898075" y="3180375"/>
            <a:ext cx="1068236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ounded Rectangle 13"/>
          <p:cNvSpPr/>
          <p:nvPr/>
        </p:nvSpPr>
        <p:spPr>
          <a:xfrm>
            <a:off x="3518664" y="4128752"/>
            <a:ext cx="1827058" cy="11880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017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 Estimation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643021" y="3972517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rgbClr val="017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17270" r="7484" b="7872"/>
          <a:stretch/>
        </p:blipFill>
        <p:spPr>
          <a:xfrm>
            <a:off x="5743178" y="4091408"/>
            <a:ext cx="2982338" cy="1262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3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GB" sz="3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07052" y="4111110"/>
            <a:ext cx="1591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Estimated Parameter</a:t>
            </a:r>
          </a:p>
        </p:txBody>
      </p:sp>
      <p:sp>
        <p:nvSpPr>
          <p:cNvPr id="19" name="Oval 18"/>
          <p:cNvSpPr/>
          <p:nvPr/>
        </p:nvSpPr>
        <p:spPr>
          <a:xfrm>
            <a:off x="370867" y="4054885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3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Genetic Algorithm: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5/9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1970829" y="2007634"/>
            <a:ext cx="7135296" cy="443942"/>
          </a:xfrm>
          <a:prstGeom prst="rightArrow">
            <a:avLst/>
          </a:prstGeom>
          <a:gradFill flip="none" rotWithShape="1">
            <a:gsLst>
              <a:gs pos="30000">
                <a:srgbClr val="0170B9"/>
              </a:gs>
              <a:gs pos="100000">
                <a:srgbClr val="0170B9">
                  <a:tint val="23500"/>
                  <a:satMod val="160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659898" y="1748593"/>
            <a:ext cx="5808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</a:rPr>
              <a:t>Darwinian evolutionary theory: </a:t>
            </a:r>
            <a:r>
              <a:rPr lang="en-GB" b="1" dirty="0">
                <a:latin typeface="arial" panose="020B0604020202020204" pitchFamily="34" charset="0"/>
              </a:rPr>
              <a:t>Survival </a:t>
            </a:r>
            <a:r>
              <a:rPr lang="en-GB" dirty="0">
                <a:latin typeface="arial" panose="020B0604020202020204" pitchFamily="34" charset="0"/>
              </a:rPr>
              <a:t>of the fittest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63769" y="4819842"/>
            <a:ext cx="1485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Example</a:t>
            </a:r>
          </a:p>
          <a:p>
            <a:pPr algn="ctr"/>
            <a:r>
              <a:rPr lang="en-GB" dirty="0" smtClean="0"/>
              <a:t>Model Simulation: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1" r="23075"/>
          <a:stretch/>
        </p:blipFill>
        <p:spPr>
          <a:xfrm>
            <a:off x="6525245" y="4485238"/>
            <a:ext cx="2353634" cy="1787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r="21052"/>
          <a:stretch/>
        </p:blipFill>
        <p:spPr>
          <a:xfrm>
            <a:off x="4112095" y="4479528"/>
            <a:ext cx="2413150" cy="1787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r="22997"/>
          <a:stretch/>
        </p:blipFill>
        <p:spPr>
          <a:xfrm>
            <a:off x="1870054" y="4485238"/>
            <a:ext cx="2315760" cy="17870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3768" y="3105834"/>
            <a:ext cx="148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Parameter Population: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66" y="2454601"/>
            <a:ext cx="2757823" cy="2068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/>
          <a:stretch/>
        </p:blipFill>
        <p:spPr>
          <a:xfrm>
            <a:off x="4236540" y="2446312"/>
            <a:ext cx="2538835" cy="2068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r="7155"/>
          <a:stretch/>
        </p:blipFill>
        <p:spPr>
          <a:xfrm>
            <a:off x="6665923" y="2440602"/>
            <a:ext cx="2342812" cy="20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3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98" y="4156083"/>
            <a:ext cx="4219392" cy="2152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10" y="1737204"/>
            <a:ext cx="4219392" cy="2152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Parameter Retrieval: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6/9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9803"/>
            <a:ext cx="4219392" cy="2152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56084"/>
            <a:ext cx="4219392" cy="21525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33499" y="15688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46641" y="157066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(b)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46641" y="39223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(d)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33499" y="39223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2018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14026</TotalTime>
  <Words>564</Words>
  <Application>Microsoft Office PowerPoint</Application>
  <PresentationFormat>On-screen Show (4:3)</PresentationFormat>
  <Paragraphs>207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</vt:lpstr>
      <vt:lpstr>Cambria</vt:lpstr>
      <vt:lpstr>Cambria Math</vt:lpstr>
      <vt:lpstr>Imperial College London Theme</vt:lpstr>
      <vt:lpstr>Parameter Estimation </vt:lpstr>
      <vt:lpstr>Systems Immunology:                                                                     </vt:lpstr>
      <vt:lpstr>Challenges in Parameter Estimation:</vt:lpstr>
      <vt:lpstr>Challenges in Parameter Estimation:</vt:lpstr>
      <vt:lpstr>Aim and Objectives:</vt:lpstr>
      <vt:lpstr>Methodology:                                                                     </vt:lpstr>
      <vt:lpstr>Methodology:                                                                     </vt:lpstr>
      <vt:lpstr>Genetic Algorithm:</vt:lpstr>
      <vt:lpstr>Parameter Retrieval:</vt:lpstr>
      <vt:lpstr>Parameter Identifiability:</vt:lpstr>
      <vt:lpstr>Conclusion </vt:lpstr>
      <vt:lpstr>Future Direction:                                                                     </vt:lpstr>
      <vt:lpstr>Genetic Algorithm:</vt:lpstr>
      <vt:lpstr>Structural Identifiability:</vt:lpstr>
      <vt:lpstr>Experiment Design1:</vt:lpstr>
      <vt:lpstr>Synthetic Data:</vt:lpstr>
      <vt:lpstr>Parameter Estimation Algorithms</vt:lpstr>
      <vt:lpstr>Parameter Retrieval:</vt:lpstr>
      <vt:lpstr>Parameter Retrieval:</vt:lpstr>
      <vt:lpstr>Parameter Retrieval:</vt:lpstr>
      <vt:lpstr>Parameter Retrieval:</vt:lpstr>
      <vt:lpstr>Parameter Identifiability:</vt:lpstr>
      <vt:lpstr>Parameter Identifiability:</vt:lpstr>
      <vt:lpstr>Model Stability:</vt:lpstr>
      <vt:lpstr>Model Stability: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Jiujia</cp:lastModifiedBy>
  <cp:revision>437</cp:revision>
  <cp:lastPrinted>2019-12-10T21:36:19Z</cp:lastPrinted>
  <dcterms:created xsi:type="dcterms:W3CDTF">2017-02-16T14:49:58Z</dcterms:created>
  <dcterms:modified xsi:type="dcterms:W3CDTF">2020-11-25T19:30:02Z</dcterms:modified>
</cp:coreProperties>
</file>